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9" r:id="rId7"/>
    <p:sldId id="271" r:id="rId8"/>
    <p:sldId id="277" r:id="rId9"/>
    <p:sldId id="278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66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12" d="100"/>
          <a:sy n="112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F582-FEBF-720A-3CDF-E1F8A1E3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4578F-FFF0-CB3E-DD06-70788C878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37E-619B-1218-54C3-1C51C2A97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510E-782C-2D5F-7865-6FDE981C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B73DD-00C8-04BE-3ED0-5021C37A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6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8E3E-85AC-0B6E-4B32-D4572476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D959F-1794-D633-4BBD-421B2A68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80366-4D68-4BD1-E259-64BFD22E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4F664-F280-5DEB-2AB5-CDC30C21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B46B-91C4-0257-6539-FFF141B5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4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2199B-811C-9674-82AA-DA5BA474E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C2FA8-084C-3FEF-FE9B-340EF9A0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29AB6-AA5A-3AD5-8FD8-F78684F6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91CA3-8C0F-14A5-8B63-FC6577AF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EBF9D-EE51-6070-52D5-BEED96CE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9B64-7189-B8FA-DD1F-93889EED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23B7-E50A-02FB-74D2-97E91FCB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8244-6A03-7EF8-8CB2-DF145BDA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51A51-F8A3-C6F4-BE46-817CB9AD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17FD9-1364-915F-EC86-3E89F001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3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A0A5-CB5B-39C8-1577-D68A5D8D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D346-0691-E3D8-945B-7A077E601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FD4CA-2F56-4969-CA59-732862435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1AE8-E427-90C6-ABD7-8686C3AB4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B083-0790-0609-FF28-7E868A4E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2180-1674-75D2-A629-AC86FE9A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7AA1D-EC9E-B218-57E9-C6B2AE66B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08718-05D4-F162-29F7-037705463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5ED26-0E36-9E7E-B17E-C40B4D10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DE6A-07D2-5625-EECE-174CCAAF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C8DCA-7066-21B4-F73F-4E0B3618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1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EDBD-06CD-ECB1-B804-7DBB1F78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EE58C-9E07-CE8F-736D-8070D6E4A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B4A2-9792-B8DB-97AD-A2F568069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3B35C-6A90-E03B-CB1A-08116A7EC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B6EF8-6F03-47FA-8E03-6AB8A1E24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B0B12-21D9-3929-433A-29D96798C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7D074-5469-3D20-57AD-F0DE9087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5AE45-79F7-E3DA-FBCA-597EA95A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3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435C-3B52-8664-5230-EE1BC4E8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DDD7F-56AE-5EE1-957F-56630F80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6A843-412C-257D-7084-2104CF7D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408C7-1EAE-DFA8-2205-B35BCA6E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3D9BA-C87F-6755-14B8-6732C888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B7870-6339-9B0E-6A9D-B9149F650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B2FE1-BEE8-5243-63AB-D9BA0007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3F44-C5CB-0986-F2BA-784F67DF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3FFA-9BE9-4D50-9865-035198736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6C31-E5DC-CE81-95CD-7E6E45538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4CEAF-D048-A630-43C0-48D052FB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111C1-21D6-CB36-F6EF-A51BE26D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ED750-FFE9-F396-A526-93B7CB1E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1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6D41-481A-F34C-51AD-65C6CA590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C5F9F-B690-0F7D-4C93-EA3211259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4078F-240D-0571-552B-81C2D393C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21696-D5C0-6DC0-AF36-DA61F533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DDC6A-ED03-3327-1FD4-65EBD979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3F3F6-A291-1B92-3CAB-6F136F9F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3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7CE8D-A8E4-5AD2-1F7A-CB45F97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7B4C9-9470-9E75-4A14-91A607386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DBA90-9CE3-07C5-92E6-DD850DC32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84285-6282-6C48-9C09-1EDBF34735C9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337EA-FD69-D548-46DD-F7836967E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E9D5-E22A-C218-D486-FF12BE1D9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27C42-2A46-A14D-AE8C-49555A4E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6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EfHFsfGXjs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tinyurl.com/pool-with-p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darrylnester/billiard-dynamical-syste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F3FB-90B6-A64B-D3F6-4DE5AAD2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813" y="1122363"/>
            <a:ext cx="10629900" cy="238760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latin typeface="Lucida Bright" panose="02040602050505020304" pitchFamily="18" charset="77"/>
              </a:rPr>
              <a:t>A dynamical system with</a:t>
            </a:r>
            <a:br>
              <a:rPr lang="en-US" i="1" dirty="0">
                <a:latin typeface="Lucida Bright" panose="02040602050505020304" pitchFamily="18" charset="77"/>
              </a:rPr>
            </a:br>
            <a:r>
              <a:rPr lang="en-US" i="1" dirty="0">
                <a:latin typeface="Lucida Bright" panose="02040602050505020304" pitchFamily="18" charset="77"/>
              </a:rPr>
              <a:t>two (or three, or more)</a:t>
            </a:r>
            <a:br>
              <a:rPr lang="en-US" i="1" dirty="0">
                <a:latin typeface="Lucida Bright" panose="02040602050505020304" pitchFamily="18" charset="77"/>
              </a:rPr>
            </a:br>
            <a:r>
              <a:rPr lang="en-US" i="1" dirty="0">
                <a:latin typeface="Lucida Bright" panose="02040602050505020304" pitchFamily="18" charset="77"/>
              </a:rPr>
              <a:t>billiard balls</a:t>
            </a:r>
            <a:endParaRPr lang="en-US" sz="4400" i="1" dirty="0">
              <a:latin typeface="Lucida Bright" panose="02040602050505020304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AE0DFA-A946-8D63-122B-448E82945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4"/>
            <a:ext cx="9144000" cy="24923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i="1" dirty="0">
                <a:latin typeface="Lucida Bright" panose="02040602050505020304" pitchFamily="18" charset="77"/>
              </a:rPr>
              <a:t>Darryl Nester</a:t>
            </a:r>
          </a:p>
          <a:p>
            <a:pPr>
              <a:spcBef>
                <a:spcPts val="0"/>
              </a:spcBef>
            </a:pPr>
            <a:r>
              <a:rPr lang="en-US" sz="2400" i="1" dirty="0">
                <a:latin typeface="Lucida Bright" panose="02040602050505020304" pitchFamily="18" charset="77"/>
              </a:rPr>
              <a:t>Bluffton University</a:t>
            </a:r>
          </a:p>
          <a:p>
            <a:pPr>
              <a:spcBef>
                <a:spcPts val="0"/>
              </a:spcBef>
            </a:pP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77"/>
            </a:endParaRPr>
          </a:p>
          <a:p>
            <a:pPr>
              <a:spcBef>
                <a:spcPts val="0"/>
              </a:spcBef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 panose="02040602050505020304" pitchFamily="18" charset="77"/>
              </a:rPr>
              <a:t>Miami University</a:t>
            </a:r>
          </a:p>
          <a:p>
            <a:pPr>
              <a:spcBef>
                <a:spcPts val="0"/>
              </a:spcBef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 panose="02040602050505020304" pitchFamily="18" charset="77"/>
              </a:rPr>
              <a:t>Mathematics Conference</a:t>
            </a:r>
          </a:p>
          <a:p>
            <a:pPr>
              <a:spcBef>
                <a:spcPts val="0"/>
              </a:spcBef>
            </a:pP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Bright" panose="02040602050505020304" pitchFamily="18" charset="77"/>
              </a:rPr>
              <a:t>September 29,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10C511-FA47-E2C8-D992-B753D58A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2" y="3345720"/>
            <a:ext cx="3505198" cy="3512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AE9EC9-C594-FFFC-FCBF-414D7614D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6" y="3345720"/>
            <a:ext cx="3512280" cy="35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4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Three or more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D1C-34BE-06FA-6D31-0D6776A1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84945"/>
            <a:ext cx="10670630" cy="4986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/>
              <a:t>If we throw some more masses into the system, it obviously gets more complicated: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bounce movie-masses  1.000,  2.000,  3.000,  4.000,  5.000,  6.000">
            <a:hlinkClick r:id="" action="ppaction://media"/>
            <a:extLst>
              <a:ext uri="{FF2B5EF4-FFF2-40B4-BE49-F238E27FC236}">
                <a16:creationId xmlns:a16="http://schemas.microsoft.com/office/drawing/2014/main" id="{2AB09E03-67E3-28DA-2C68-42C752A66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997" y="2738807"/>
            <a:ext cx="9453032" cy="35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78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Analysis for three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84945"/>
                <a:ext cx="10701761" cy="498678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While the two-mass system can be reduced to a single variable—the mass of the larger ball…</a:t>
                </a:r>
              </a:p>
              <a:p>
                <a:pPr marL="0" indent="0">
                  <a:buNone/>
                </a:pPr>
                <a:r>
                  <a:rPr lang="en-US" sz="3400" dirty="0"/>
                  <a:t>… even a simple three-mass system with the rightmost ball initially in motion requires at least three variables.</a:t>
                </a:r>
              </a:p>
              <a:p>
                <a:pPr marL="0" indent="0">
                  <a:buNone/>
                </a:pPr>
                <a:r>
                  <a:rPr lang="en-US" sz="3400" dirty="0"/>
                  <a:t>If we choose units like so:</a:t>
                </a:r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The system is given by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400" dirty="0"/>
                  <a:t> (position of mass 1),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4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84945"/>
                <a:ext cx="10701761" cy="4986788"/>
              </a:xfrm>
              <a:blipFill>
                <a:blip r:embed="rId2"/>
                <a:stretch>
                  <a:fillRect l="-1540" t="-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CF487-1468-D6A4-E564-9EF8A3281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" t="17037"/>
          <a:stretch/>
        </p:blipFill>
        <p:spPr>
          <a:xfrm>
            <a:off x="3323009" y="4089919"/>
            <a:ext cx="5545981" cy="163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Analysis for three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84945"/>
                <a:ext cx="5257803" cy="49867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Even the system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,1,</m:t>
                    </m:r>
                    <m:sSub>
                      <m:sSubPr>
                        <m:ctrlPr>
                          <a:rPr lang="en-US" sz="3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400" dirty="0"/>
                  <a:t> yields surprising complexity.</a:t>
                </a:r>
              </a:p>
              <a:p>
                <a:pPr marL="0" indent="0">
                  <a:buNone/>
                </a:pPr>
                <a:r>
                  <a:rPr lang="en-US" sz="3400" dirty="0"/>
                  <a:t>E.g., the system’s final state depends (discontinuously) on </a:t>
                </a:r>
                <a14:m>
                  <m:oMath xmlns:m="http://schemas.openxmlformats.org/officeDocument/2006/math">
                    <m:r>
                      <a:rPr lang="en-US" sz="3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400" dirty="0"/>
                  <a:t> and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400" dirty="0"/>
                  <a:t>.</a:t>
                </a:r>
              </a:p>
              <a:p>
                <a:pPr marL="0" indent="0">
                  <a:buNone/>
                </a:pPr>
                <a:r>
                  <a:rPr lang="en-US" sz="3400" dirty="0"/>
                  <a:t>This plot of the system’s final momentum* shows one aspect of that complexity.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84945"/>
                <a:ext cx="5257803" cy="4986788"/>
              </a:xfrm>
              <a:blipFill>
                <a:blip r:embed="rId4"/>
                <a:stretch>
                  <a:fillRect l="-3125" t="-2792" r="-4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momentum plot-1.5 to 10">
            <a:hlinkClick r:id="" action="ppaction://media"/>
            <a:extLst>
              <a:ext uri="{FF2B5EF4-FFF2-40B4-BE49-F238E27FC236}">
                <a16:creationId xmlns:a16="http://schemas.microsoft.com/office/drawing/2014/main" id="{6F11CA2C-AC73-E9CB-0411-4D146535B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305527"/>
            <a:ext cx="6364344" cy="53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Analysis for three masses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84945"/>
                <a:ext cx="10667038" cy="498678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How can we get a handle on this complexity? The phase plane approach used for two masses once again proves useful.</a:t>
                </a:r>
              </a:p>
              <a:p>
                <a:pPr marL="0" indent="0">
                  <a:buNone/>
                </a:pPr>
                <a:r>
                  <a:rPr lang="en-US" sz="3400" dirty="0"/>
                  <a:t>We rescale velocities as before—namely,</a:t>
                </a:r>
                <a:r>
                  <a:rPr lang="en-US" sz="33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3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300" i="1" dirty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3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3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3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33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33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3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300" dirty="0"/>
                  <a:t>. Then</a:t>
                </a:r>
              </a:p>
              <a:p>
                <a:pPr marL="0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   </a:t>
                </a:r>
                <a:r>
                  <a:rPr lang="en-US" sz="2800" dirty="0">
                    <a:sym typeface="Wingdings" pitchFamily="2" charset="2"/>
                  </a:rPr>
                  <a:t>      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       </a:t>
                </a:r>
                <a:r>
                  <a:rPr lang="en-US" sz="2800" dirty="0">
                    <a:sym typeface="Wingdings" pitchFamily="2" charset="2"/>
                  </a:rPr>
                  <a:t></a:t>
                </a:r>
                <a:r>
                  <a:rPr lang="en-US" sz="28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1371600" lvl="3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3400" dirty="0"/>
                  <a:t>So </a:t>
                </a:r>
                <a14:m>
                  <m:oMath xmlns:m="http://schemas.openxmlformats.org/officeDocument/2006/math">
                    <m:r>
                      <a:rPr lang="en-US" sz="34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4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400" dirty="0"/>
                  <a:t> lies on the intersection of a sphere and a plane.</a:t>
                </a:r>
              </a:p>
              <a:p>
                <a:pPr marL="0" indent="0">
                  <a:buNone/>
                </a:pPr>
                <a:endParaRPr lang="en-US" sz="3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84945"/>
                <a:ext cx="10667038" cy="4986788"/>
              </a:xfrm>
              <a:blipFill>
                <a:blip r:embed="rId2"/>
                <a:stretch>
                  <a:fillRect l="-130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02C057-FBCD-1B65-7497-F43356A489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i="1" dirty="0"/>
                  <a:t>Phase planes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systems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02C057-FBCD-1B65-7497-F43356A48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84945"/>
                <a:ext cx="10701761" cy="49867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By plotting the transitions of the ordered pairs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400" dirty="0"/>
                  <a:t>, we can track the effects of the collisions: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84945"/>
                <a:ext cx="10701761" cy="4986788"/>
              </a:xfrm>
              <a:blipFill>
                <a:blip r:embed="rId3"/>
                <a:stretch>
                  <a:fillRect l="-1540" t="-2792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594D2-28AF-7AB6-0053-D1642AD4C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547" y="2720051"/>
            <a:ext cx="4111253" cy="41379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7BCAB96-8EC3-D47A-272C-B3A95D3F03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7" y="2783878"/>
                <a:ext cx="6218192" cy="34547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is for the system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(0.7, 1, 5)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Note: Points close to the outside of the circle correspond to low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Vertical: collision between 2 and 3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Diagonal: 1 and 2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Horizontal: 1 and the wall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7BCAB96-8EC3-D47A-272C-B3A95D3F0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783878"/>
                <a:ext cx="6218192" cy="3454745"/>
              </a:xfrm>
              <a:prstGeom prst="rect">
                <a:avLst/>
              </a:prstGeom>
              <a:blipFill>
                <a:blip r:embed="rId5"/>
                <a:stretch>
                  <a:fillRect l="-1833" t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7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Phase planes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D1C-34BE-06FA-6D31-0D6776A1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684945"/>
            <a:ext cx="4070184" cy="4986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Combining the phase plane with a plot of positions vs. time makes it easier to see how this plays out …</a:t>
            </a:r>
          </a:p>
          <a:p>
            <a:pPr marL="0" indent="0">
              <a:buNone/>
            </a:pPr>
            <a:r>
              <a:rPr lang="en-US" sz="3200" dirty="0"/>
              <a:t>Note that the final collision is not shown in this plot.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C90D0-ABFD-665C-7F37-B62707A2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81" y="590338"/>
            <a:ext cx="7200255" cy="56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Phase 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6" y="1684945"/>
                <a:ext cx="11209023" cy="4986788"/>
              </a:xfrm>
            </p:spPr>
            <p:txBody>
              <a:bodyPr>
                <a:norm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Here’s a view of how the phase plane changes for the system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(0.7, 1, 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6" y="1684945"/>
                <a:ext cx="11209023" cy="4986788"/>
              </a:xfrm>
              <a:blipFill>
                <a:blip r:embed="rId4"/>
                <a:stretch>
                  <a:fillRect l="-1357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BA616C9-F17D-68F8-6AD6-0EB982C0E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438" y="2688431"/>
            <a:ext cx="5266385" cy="3983302"/>
          </a:xfrm>
          <a:prstGeom prst="rect">
            <a:avLst/>
          </a:prstGeom>
        </p:spPr>
      </p:pic>
      <p:pic>
        <p:nvPicPr>
          <p:cNvPr id="9" name="phase-mass-movie-1 to 8.000">
            <a:hlinkClick r:id="" action="ppaction://media"/>
            <a:extLst>
              <a:ext uri="{FF2B5EF4-FFF2-40B4-BE49-F238E27FC236}">
                <a16:creationId xmlns:a16="http://schemas.microsoft.com/office/drawing/2014/main" id="{2758A0FC-4650-61E5-682E-21F3305510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3005" y="2688431"/>
            <a:ext cx="4381632" cy="39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Why are there discontinuities?</a:t>
            </a:r>
          </a:p>
        </p:txBody>
      </p:sp>
      <p:pic>
        <p:nvPicPr>
          <p:cNvPr id="4" name="position animation-masses 1, 1.5, 6">
            <a:hlinkClick r:id="" action="ppaction://media"/>
            <a:extLst>
              <a:ext uri="{FF2B5EF4-FFF2-40B4-BE49-F238E27FC236}">
                <a16:creationId xmlns:a16="http://schemas.microsoft.com/office/drawing/2014/main" id="{784D9CC1-9CB9-5D1C-745B-44A31C18AE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33634" y="1851660"/>
            <a:ext cx="5958366" cy="4469130"/>
          </a:xfrm>
        </p:spPr>
      </p:pic>
      <p:pic>
        <p:nvPicPr>
          <p:cNvPr id="5" name="position animation-masses 1, 1, 6">
            <a:hlinkClick r:id="" action="ppaction://media"/>
            <a:extLst>
              <a:ext uri="{FF2B5EF4-FFF2-40B4-BE49-F238E27FC236}">
                <a16:creationId xmlns:a16="http://schemas.microsoft.com/office/drawing/2014/main" id="{0960F9AA-E800-5203-9183-3F9728F132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1851660"/>
            <a:ext cx="5958840" cy="44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Lots of areas for exploration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1C99C9-68DF-A6DF-70F2-D403587FC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example:</a:t>
                </a:r>
              </a:p>
              <a:p>
                <a:r>
                  <a:rPr lang="en-US" dirty="0"/>
                  <a:t>Can you determine the relative masses from the phase plane?</a:t>
                </a:r>
              </a:p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hiding somewhere in all of this?</a:t>
                </a:r>
              </a:p>
              <a:p>
                <a:r>
                  <a:rPr lang="en-US" dirty="0"/>
                  <a:t>(A literature review would also be worth doing!)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1C99C9-68DF-A6DF-70F2-D403587FC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09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A1783-8E50-CDF3-00B2-38C505451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0373"/>
            <a:ext cx="8501743" cy="6242502"/>
          </a:xfrm>
        </p:spPr>
        <p:txBody>
          <a:bodyPr>
            <a:normAutofit/>
          </a:bodyPr>
          <a:lstStyle/>
          <a:p>
            <a:r>
              <a:rPr lang="en-US" sz="3200" dirty="0"/>
              <a:t>Gregory Galperin, “Playing pool with </a:t>
            </a:r>
            <a:r>
              <a:rPr lang="el-GR" sz="3200" dirty="0"/>
              <a:t>π (</a:t>
            </a:r>
            <a:r>
              <a:rPr lang="en-US" sz="3200" dirty="0"/>
              <a:t>the number </a:t>
            </a:r>
            <a:r>
              <a:rPr lang="el-GR" sz="3200" dirty="0"/>
              <a:t>π </a:t>
            </a:r>
            <a:r>
              <a:rPr lang="en-US" sz="3200" dirty="0"/>
              <a:t>from a billiard point of view).” </a:t>
            </a:r>
            <a:r>
              <a:rPr lang="en-US" sz="3200" i="1" dirty="0"/>
              <a:t>Regular and Chaotic Dynamics</a:t>
            </a:r>
            <a:r>
              <a:rPr lang="en-US" sz="3200" dirty="0"/>
              <a:t>, January 2003.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https://tinyurl.com/pool-with-pi</a:t>
            </a:r>
            <a:r>
              <a:rPr lang="en-US" sz="2400" dirty="0"/>
              <a:t> (redirects to </a:t>
            </a:r>
            <a:r>
              <a:rPr lang="en-US" sz="2400" dirty="0" err="1"/>
              <a:t>researchgate.net</a:t>
            </a:r>
            <a:r>
              <a:rPr lang="en-US" sz="2400" dirty="0"/>
              <a:t>).</a:t>
            </a:r>
            <a:endParaRPr lang="en-US" sz="3200" dirty="0"/>
          </a:p>
          <a:p>
            <a:endParaRPr lang="en-US" sz="1600" dirty="0"/>
          </a:p>
          <a:p>
            <a:r>
              <a:rPr lang="en-US" sz="3200" dirty="0"/>
              <a:t>3Blue1Brown (YouTube channel), “The most unexpected answer to a counting puzzle.” </a:t>
            </a:r>
            <a:r>
              <a:rPr lang="en-US" sz="2400" dirty="0">
                <a:hlinkClick r:id="rId3"/>
              </a:rPr>
              <a:t>https://youtu.be/HEfHFsfGXjs</a:t>
            </a:r>
            <a:r>
              <a:rPr lang="en-US" sz="2400" dirty="0"/>
              <a:t>.</a:t>
            </a:r>
          </a:p>
          <a:p>
            <a:pPr lvl="1"/>
            <a:r>
              <a:rPr lang="en-US" dirty="0"/>
              <a:t>Note the next video in the series covers Galperin’s proof, and also a second proof using a phase diagram.</a:t>
            </a:r>
          </a:p>
          <a:p>
            <a:pPr lvl="1"/>
            <a:endParaRPr lang="en-US" sz="1800" dirty="0"/>
          </a:p>
          <a:p>
            <a:r>
              <a:rPr lang="en-US" sz="3200" dirty="0">
                <a:hlinkClick r:id="rId4"/>
              </a:rPr>
              <a:t>https://github.com/darrylnester/billiard-dynamical-system</a:t>
            </a:r>
            <a:r>
              <a:rPr lang="en-US" sz="3200" dirty="0"/>
              <a:t> (Python code to simulate and graph these systems)</a:t>
            </a:r>
          </a:p>
          <a:p>
            <a:endParaRPr lang="en-US" sz="3200" i="1" dirty="0"/>
          </a:p>
          <a:p>
            <a:endParaRPr lang="en-U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59AA9-F775-A9CA-0A48-07C21FA5A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188" y="3786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B5873B-69D3-D154-4444-C1C3B48D4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-2714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897DC-14A2-B00F-9A43-3562F824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229" y="2342614"/>
            <a:ext cx="2191804" cy="2178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76FD0-836E-8A7E-BC24-F8D2CFDF8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4229" y="33106"/>
            <a:ext cx="2191804" cy="2191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DB439D-A67A-00FF-ED7D-5525BD65B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4229" y="4646414"/>
            <a:ext cx="2191804" cy="21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A8FC-8882-7A3E-9395-181AD935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B676-74A6-C297-05B2-25B91055E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Gregory Galperin’s 2003 paper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Playing Pool with </a:t>
            </a:r>
            <a:r>
              <a:rPr lang="en-US" i="1" kern="100" dirty="0"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he described a simple dynamical system: two unequal masses on a one-dimensional “billiard table” modeled by the interval [0,∞), with a “wall” at </a:t>
            </a:r>
            <a:r>
              <a:rPr lang="en-US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 The masses undergo perfectly elastic collisions (conserving energy and momentum) with each other and with the wall. He proved that the total number of collisions has a surprising connection to the digits of </a:t>
            </a:r>
            <a:r>
              <a:rPr lang="en-US" kern="100" dirty="0">
                <a:effectLst/>
                <a:latin typeface="Symbol" pitchFamily="2" charset="2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We’ll review his proof, and explore what happens when there are more masses involved.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E4B1E-18D3-97AF-2E27-DC18B7FEB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24790" r="1961" b="14986"/>
          <a:stretch/>
        </p:blipFill>
        <p:spPr>
          <a:xfrm>
            <a:off x="2538412" y="5264149"/>
            <a:ext cx="7115176" cy="12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18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kinetic energy in the system remains constant; that is, the velocities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may change, but must always satisfy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Additionally, </a:t>
                </a:r>
                <a:r>
                  <a:rPr lang="en-US" b="1" dirty="0"/>
                  <a:t>ball-to-ball collisions </a:t>
                </a:r>
                <a:r>
                  <a:rPr lang="en-US" dirty="0"/>
                  <a:t>preserve momentum, while </a:t>
                </a:r>
                <a:r>
                  <a:rPr lang="en-US" b="1" dirty="0"/>
                  <a:t>ball-to-wall collisions </a:t>
                </a:r>
                <a:r>
                  <a:rPr lang="en-US" dirty="0"/>
                  <a:t>increase it,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changes from negative to positive. That is, except when the smaller mass bounces off the wall,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also satisfy (for the current momentum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information allows us to construct a phase plane showing how the velocities change over time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  <a:blipFill>
                <a:blip r:embed="rId2"/>
                <a:stretch>
                  <a:fillRect l="-1152" t="-2326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9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The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must be a point of intersection of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the ellipse</a:t>
                </a:r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and the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  <a:blipFill>
                <a:blip r:embed="rId2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E63A443-62C7-076A-582B-59F9B0B5F7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86220"/>
                <a:ext cx="6344679" cy="3871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To simplify matters,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(0)=−1</m:t>
                    </m:r>
                  </m:oMath>
                </a14:m>
                <a:r>
                  <a:rPr lang="en-US" dirty="0"/>
                  <a:t>, so that with (e.g.)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, the first collision changes the velocities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(0,−1) </m:t>
                    </m:r>
                  </m:oMath>
                </a14:m>
                <a:r>
                  <a:rPr lang="en-US" dirty="0"/>
                  <a:t>to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−1.6, −0.8)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...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(1.6, −0.8)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…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(−1.92, 0.28)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zig-zagging continues until we run out of room.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E63A443-62C7-076A-582B-59F9B0B5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86220"/>
                <a:ext cx="6344679" cy="3871780"/>
              </a:xfrm>
              <a:prstGeom prst="rect">
                <a:avLst/>
              </a:prstGeom>
              <a:blipFill>
                <a:blip r:embed="rId3"/>
                <a:stretch>
                  <a:fillRect l="-2000" t="-2623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366A64-9019-B355-8ADF-5F044F269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948" y="3269979"/>
            <a:ext cx="5040759" cy="2641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CAFBE-234D-A2DE-9579-67E19C9F0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335" y="3277540"/>
            <a:ext cx="5030372" cy="2636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96B5E-C643-6046-F1C3-8039D0D38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164" y="3276049"/>
            <a:ext cx="5026930" cy="26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84945"/>
                <a:ext cx="6703695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we rescale the velocities (similar to the way Galperin rescaled the positions), the phase plane becomes simpler.</a:t>
                </a:r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(0)=−1</m:t>
                    </m:r>
                  </m:oMath>
                </a14:m>
                <a:r>
                  <a:rPr lang="en-US" dirty="0"/>
                  <a:t>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. Then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are the phase planes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=4, 25,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84945"/>
                <a:ext cx="6703695" cy="4351338"/>
              </a:xfrm>
              <a:blipFill>
                <a:blip r:embed="rId2"/>
                <a:stretch>
                  <a:fillRect l="-170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1B02A-B76D-2882-21C7-C5CD5B4D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95" y="1724660"/>
            <a:ext cx="4610100" cy="443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674F6-EAA4-76FB-359F-DB80A85AA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895" y="1739900"/>
            <a:ext cx="4610100" cy="443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04C8C5-9F9C-1FFB-9298-9B2A8DD9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655" y="1714155"/>
            <a:ext cx="4610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3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84945"/>
                <a:ext cx="670369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 up?</a:t>
                </a:r>
              </a:p>
              <a:p>
                <a:r>
                  <a:rPr lang="en-US" dirty="0"/>
                  <a:t>The diagonal segments have slope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They make an angle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with the horizontal lines.</a:t>
                </a:r>
              </a:p>
              <a:p>
                <a:r>
                  <a:rPr lang="en-US" dirty="0"/>
                  <a:t>Therefore, the intersected arcs have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means we have room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arcs,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84945"/>
                <a:ext cx="6703695" cy="4351338"/>
              </a:xfrm>
              <a:blipFill>
                <a:blip r:embed="rId2"/>
                <a:stretch>
                  <a:fillRect l="-170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4C8C5-9F9C-1FFB-9298-9B2A8DD9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55" y="1664051"/>
            <a:ext cx="4610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quick summary of Galperin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42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Galperin’s paper started from this simple model of perfectly elastic collisions for two masses, and proved that:</a:t>
                </a:r>
              </a:p>
              <a:p>
                <a:r>
                  <a:rPr lang="en-US" dirty="0"/>
                  <a:t>If the smaller mass is closer to the wall and initially stationary,</a:t>
                </a:r>
              </a:p>
              <a:p>
                <a:r>
                  <a:rPr lang="en-US" dirty="0"/>
                  <a:t>… and the larger mass initially has a negative velocity (toward the wall),</a:t>
                </a:r>
              </a:p>
              <a:p>
                <a:r>
                  <a:rPr lang="en-US" dirty="0"/>
                  <a:t>… and the ratio of masses (larger to smaller)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… then the number of collisions* will be equal to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digits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expressed in base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*counting both collisions between the two masses, or between the smaller mass and the wall.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4276" cy="4351338"/>
              </a:xfrm>
              <a:blipFill>
                <a:blip r:embed="rId2"/>
                <a:stretch>
                  <a:fillRect l="-1152" t="-2326" r="-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E9CF1C-0AC6-F787-2179-E9BB90586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5" t="24790" r="1961" b="14986"/>
          <a:stretch/>
        </p:blipFill>
        <p:spPr>
          <a:xfrm>
            <a:off x="7994332" y="702389"/>
            <a:ext cx="4075748" cy="7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quick summary of Galperin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42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Here’s an animation showing the 31 collisions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4276" cy="4351338"/>
              </a:xfrm>
              <a:blipFill>
                <a:blip r:embed="rId4"/>
                <a:stretch>
                  <a:fillRect l="-115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E9CF1C-0AC6-F787-2179-E9BB905860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5" t="24790" r="1961" b="14986"/>
          <a:stretch/>
        </p:blipFill>
        <p:spPr>
          <a:xfrm>
            <a:off x="7994332" y="702389"/>
            <a:ext cx="4075748" cy="703845"/>
          </a:xfrm>
          <a:prstGeom prst="rect">
            <a:avLst/>
          </a:prstGeom>
        </p:spPr>
      </p:pic>
      <p:pic>
        <p:nvPicPr>
          <p:cNvPr id="6" name="bounce movie-masses  1 and 100">
            <a:hlinkClick r:id="" action="ppaction://media"/>
            <a:extLst>
              <a:ext uri="{FF2B5EF4-FFF2-40B4-BE49-F238E27FC236}">
                <a16:creationId xmlns:a16="http://schemas.microsoft.com/office/drawing/2014/main" id="{61A5C071-B0FF-BBEF-61B2-299DC7355E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3800" y="2501900"/>
            <a:ext cx="1016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quick summary of Galperin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D1C-34BE-06FA-6D31-0D6776A1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427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his closing remarks, Galperin noted:</a:t>
            </a:r>
          </a:p>
          <a:p>
            <a:pPr marL="457200" lvl="1" indent="0">
              <a:buNone/>
            </a:pPr>
            <a:r>
              <a:rPr lang="en-US" sz="2800" i="1" dirty="0"/>
              <a:t>When the procedure was presented to the audience, no one believed it at ﬁrst, but then </a:t>
            </a:r>
            <a:r>
              <a:rPr lang="en-US" sz="2800" b="1" i="1" dirty="0"/>
              <a:t>the author gave a proof, the ease of which convinced everyone. </a:t>
            </a:r>
            <a:r>
              <a:rPr lang="en-US" sz="2800" i="1" dirty="0"/>
              <a:t>[In later presentations, he observed] the same reaction of the audience: ﬁrst complete distrust and then </a:t>
            </a:r>
            <a:r>
              <a:rPr lang="en-US" sz="2800" b="1" i="1" dirty="0"/>
              <a:t>complete acceptance, due to the obviousness of the proof. </a:t>
            </a:r>
            <a:r>
              <a:rPr lang="en-US" sz="2800" dirty="0"/>
              <a:t>[emphasis added]</a:t>
            </a:r>
            <a:endParaRPr lang="en-US" sz="1800" dirty="0"/>
          </a:p>
          <a:p>
            <a:pPr marL="0" indent="0">
              <a:buNone/>
            </a:pPr>
            <a:r>
              <a:rPr lang="en-US" dirty="0"/>
              <a:t>Galperin’s proof recasts the problem in a way that we only need to consider the positions of the balls—essentially ignoring the velocities.</a:t>
            </a:r>
          </a:p>
          <a:p>
            <a:pPr marL="0" indent="0">
              <a:buNone/>
            </a:pPr>
            <a:r>
              <a:rPr lang="en-US" dirty="0"/>
              <a:t>This alternative proof only considers the </a:t>
            </a:r>
            <a:r>
              <a:rPr lang="en-US" i="1" dirty="0"/>
              <a:t>velocities</a:t>
            </a:r>
            <a:r>
              <a:rPr lang="en-US" dirty="0"/>
              <a:t>; this will be more useful when we generalize the problem to three or more masses.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9CF1C-0AC6-F787-2179-E9BB90586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24790" r="1961" b="14986"/>
          <a:stretch/>
        </p:blipFill>
        <p:spPr>
          <a:xfrm>
            <a:off x="7994332" y="702389"/>
            <a:ext cx="4075748" cy="7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kinetic energy in the system remains constant; that is, the velocities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change, but must always satisfy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Additionally, </a:t>
                </a:r>
                <a:r>
                  <a:rPr lang="en-US" b="1" dirty="0"/>
                  <a:t>ball-to-ball collisions </a:t>
                </a:r>
                <a:r>
                  <a:rPr lang="en-US" dirty="0"/>
                  <a:t>preserve momentum, while </a:t>
                </a:r>
                <a:r>
                  <a:rPr lang="en-US" b="1" dirty="0"/>
                  <a:t>ball-to-wall collisions </a:t>
                </a:r>
                <a:r>
                  <a:rPr lang="en-US" dirty="0"/>
                  <a:t>increase it,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changes from negative to positive. That is, except when the smaller mass bounces off the wall,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also satisfy (for the current momentum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rescale the velocities (as Galperin did with positions in his proof), these equations become simpler 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4945"/>
                <a:ext cx="11014276" cy="4351338"/>
              </a:xfrm>
              <a:blipFill>
                <a:blip r:embed="rId2"/>
                <a:stretch>
                  <a:fillRect l="-1152" t="-2326" r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2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84945"/>
                <a:ext cx="1067063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3300" dirty="0"/>
                  <a:t>For simplicity,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3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300" i="1" dirty="0" smtClean="0">
                        <a:latin typeface="Cambria Math" panose="02040503050406030204" pitchFamily="18" charset="0"/>
                      </a:rPr>
                      <m:t>(0)=−1</m:t>
                    </m:r>
                  </m:oMath>
                </a14:m>
                <a:r>
                  <a:rPr lang="en-US" sz="3300" dirty="0"/>
                  <a:t>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=1+</m:t>
                    </m:r>
                    <m:sSubSup>
                      <m:sSubSup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300" dirty="0"/>
                  <a:t>,</a:t>
                </a:r>
              </a:p>
              <a:p>
                <a:pPr marL="0" indent="0">
                  <a:buNone/>
                </a:pPr>
                <a:r>
                  <a:rPr lang="en-US" sz="33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3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3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3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3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33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33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3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300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3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300" dirty="0"/>
                  <a:t>. 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13716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   </a:t>
                </a:r>
                <a:r>
                  <a:rPr lang="en-US" sz="3200" dirty="0">
                    <a:sym typeface="Wingdings" pitchFamily="2" charset="2"/>
                  </a:rPr>
                  <a:t>       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r>
                  <a:rPr lang="en-US" sz="3200" i="1" dirty="0">
                    <a:latin typeface="Cambria Math" panose="02040503050406030204" pitchFamily="18" charset="0"/>
                  </a:rPr>
                  <a:t>       </a:t>
                </a:r>
              </a:p>
              <a:p>
                <a:pPr marL="13716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200" dirty="0"/>
                  <a:t>        </a:t>
                </a:r>
                <a:r>
                  <a:rPr lang="en-US" sz="3200" dirty="0">
                    <a:sym typeface="Wingdings" pitchFamily="2" charset="2"/>
                  </a:rPr>
                  <a:t></a:t>
                </a:r>
                <a:r>
                  <a:rPr lang="en-US" sz="32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200" b="0" dirty="0"/>
              </a:p>
              <a:p>
                <a:pPr marL="1371600" lvl="3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3400" dirty="0"/>
                  <a:t>That is:</a:t>
                </a:r>
              </a:p>
              <a:p>
                <a:pPr marL="0" indent="0" algn="ctr">
                  <a:buNone/>
                </a:pPr>
                <a:r>
                  <a:rPr lang="en-US" sz="3600" b="1" dirty="0"/>
                  <a:t>The ordered pair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b="1" dirty="0"/>
                  <a:t> must be a point of intersection of</a:t>
                </a:r>
              </a:p>
              <a:p>
                <a:pPr marL="0" indent="0" algn="ctr">
                  <a:buNone/>
                </a:pPr>
                <a:r>
                  <a:rPr lang="en-US" sz="3600" b="1" dirty="0"/>
                  <a:t>the circle</a:t>
                </a:r>
                <a:r>
                  <a:rPr lang="en-US" sz="36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3600" b="1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600" b="1" dirty="0"/>
                  <a:t> and the line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600" b="1" dirty="0"/>
              </a:p>
              <a:p>
                <a:pPr marL="0" indent="0">
                  <a:buNone/>
                </a:pPr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84945"/>
                <a:ext cx="10670630" cy="4351338"/>
              </a:xfrm>
              <a:blipFill>
                <a:blip r:embed="rId2"/>
                <a:stretch>
                  <a:fillRect l="-1188" t="-3779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8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 proof using a velocity phase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84945"/>
                <a:ext cx="6344681" cy="480793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If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3400" dirty="0"/>
                  <a:t>, for example, then the first collision changes the rescaled velocities from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(0,−1) </m:t>
                    </m:r>
                  </m:oMath>
                </a14:m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(−0.8, −0.6)</m:t>
                    </m:r>
                  </m:oMath>
                </a14:m>
                <a:r>
                  <a:rPr lang="en-US" sz="3400" dirty="0"/>
                  <a:t>.</a:t>
                </a:r>
              </a:p>
              <a:p>
                <a:pPr marL="0" indent="0">
                  <a:buNone/>
                </a:pPr>
                <a:r>
                  <a:rPr lang="en-US" sz="3400" dirty="0"/>
                  <a:t>The second collision (with the wall) negates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400" dirty="0"/>
                  <a:t>.</a:t>
                </a:r>
              </a:p>
              <a:p>
                <a:pPr marL="0" indent="0">
                  <a:buNone/>
                </a:pPr>
                <a:r>
                  <a:rPr lang="en-US" sz="3400" dirty="0"/>
                  <a:t>Then the balls collide once again, and </a:t>
                </a: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)=(−0.96, 0.28)</m:t>
                    </m:r>
                  </m:oMath>
                </a14:m>
                <a:r>
                  <a:rPr lang="en-US" sz="3400" dirty="0"/>
                  <a:t>.</a:t>
                </a:r>
              </a:p>
              <a:p>
                <a:pPr marL="0" indent="0">
                  <a:buNone/>
                </a:pPr>
                <a:r>
                  <a:rPr lang="en-US" sz="3600" dirty="0"/>
                  <a:t>This zig-zagging continues until we run out of room.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84945"/>
                <a:ext cx="6344681" cy="4807930"/>
              </a:xfrm>
              <a:blipFill>
                <a:blip r:embed="rId2"/>
                <a:stretch>
                  <a:fillRect l="-2794" t="-3947" r="-3792" b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8A6DE-A38F-D740-7CC3-4F8102E7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86" y="1608442"/>
            <a:ext cx="4610100" cy="436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0E7F-8918-4AE3-8803-E2A240A02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86" y="1608442"/>
            <a:ext cx="4610100" cy="436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41071-58D9-0CCF-5E54-81536ABE9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6" y="1608801"/>
            <a:ext cx="4610100" cy="436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E832C-2C82-1887-D585-E864B915B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986" y="1602456"/>
            <a:ext cx="4610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51000">
              <a:schemeClr val="accent1">
                <a:lumMod val="5000"/>
                <a:lumOff val="95000"/>
              </a:schemeClr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A7D3B-8004-CC92-7516-64EF90EA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86" y="1602456"/>
            <a:ext cx="4610100" cy="436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2C057-FBCD-1B65-7497-F43356A4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How many zig-zags can we fit on the circle?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0466" y="1684944"/>
                <a:ext cx="10515600" cy="5173055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Diagonal chords have slope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3600" dirty="0"/>
                  <a:t>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The arcs measure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 …</a:t>
                </a:r>
              </a:p>
              <a:p>
                <a:r>
                  <a:rPr lang="en-US" sz="3600" dirty="0"/>
                  <a:t>… room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3600" dirty="0"/>
                  <a:t> arcs …</a:t>
                </a:r>
              </a:p>
              <a:p>
                <a:r>
                  <a:rPr lang="en-US" sz="3600" dirty="0"/>
                  <a:t>… or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 or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3600" dirty="0"/>
                  <a:t> collisions.</a:t>
                </a:r>
              </a:p>
              <a:p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3600" dirty="0"/>
                  <a:t>, then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3600" dirty="0"/>
                  <a:t>,</a:t>
                </a:r>
              </a:p>
              <a:p>
                <a:r>
                  <a:rPr lang="en-US" sz="3600" dirty="0"/>
                  <a:t>… so there are about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3600" dirty="0"/>
                  <a:t> collisions.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23D1C-34BE-06FA-6D31-0D6776A139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466" y="1684944"/>
                <a:ext cx="10515600" cy="5173055"/>
              </a:xfrm>
              <a:blipFill>
                <a:blip r:embed="rId3"/>
                <a:stretch>
                  <a:fillRect l="-1568" t="-73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63A443-62C7-076A-582B-59F9B0B5F7E0}"/>
              </a:ext>
            </a:extLst>
          </p:cNvPr>
          <p:cNvSpPr txBox="1">
            <a:spLocks/>
          </p:cNvSpPr>
          <p:nvPr/>
        </p:nvSpPr>
        <p:spPr>
          <a:xfrm>
            <a:off x="838200" y="2986220"/>
            <a:ext cx="6344679" cy="305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07257-6480-A1B5-810F-0D0E7328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86" y="1602456"/>
            <a:ext cx="4610100" cy="436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DAC606-7CEF-0A5F-BC92-2BB1EB715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986" y="1602456"/>
            <a:ext cx="4610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10916</TotalTime>
  <Words>1656</Words>
  <Application>Microsoft Macintosh PowerPoint</Application>
  <PresentationFormat>Widescreen</PresentationFormat>
  <Paragraphs>134</Paragraphs>
  <Slides>23</Slides>
  <Notes>0</Notes>
  <HiddenSlides>4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Lucida Bright</vt:lpstr>
      <vt:lpstr>Symbol</vt:lpstr>
      <vt:lpstr>Office Theme</vt:lpstr>
      <vt:lpstr>A dynamical system with two (or three, or more) billiard balls</vt:lpstr>
      <vt:lpstr>Abstract</vt:lpstr>
      <vt:lpstr>A quick summary of Galperin …</vt:lpstr>
      <vt:lpstr>A quick summary of Galperin …</vt:lpstr>
      <vt:lpstr>A quick summary of Galperin …</vt:lpstr>
      <vt:lpstr>A proof using a velocity phase plane</vt:lpstr>
      <vt:lpstr>A proof using a velocity phase plane</vt:lpstr>
      <vt:lpstr>A proof using a velocity phase plane</vt:lpstr>
      <vt:lpstr>How many zig-zags can we fit on the circle?</vt:lpstr>
      <vt:lpstr>Three or more masses</vt:lpstr>
      <vt:lpstr>Analysis for three masses</vt:lpstr>
      <vt:lpstr>Analysis for three masses</vt:lpstr>
      <vt:lpstr>Analysis for three masses</vt:lpstr>
      <vt:lpstr>Phase planes for (x,m_2,m_3) systems</vt:lpstr>
      <vt:lpstr>Phase planes</vt:lpstr>
      <vt:lpstr>Phase planes</vt:lpstr>
      <vt:lpstr>Why are there discontinuities?</vt:lpstr>
      <vt:lpstr>Lots of areas for exploration …</vt:lpstr>
      <vt:lpstr>PowerPoint Presentation</vt:lpstr>
      <vt:lpstr>A proof using a velocity phase plane</vt:lpstr>
      <vt:lpstr>A proof using a velocity phase plane</vt:lpstr>
      <vt:lpstr>A proof using a velocity phase plane</vt:lpstr>
      <vt:lpstr>A proof using a velocity phase plane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Models of Hyperbolic Geometry: What happens when we change the rules?</dc:title>
  <dc:creator>Nester, Darryl</dc:creator>
  <cp:lastModifiedBy>Nester, Darryl</cp:lastModifiedBy>
  <cp:revision>27</cp:revision>
  <dcterms:created xsi:type="dcterms:W3CDTF">2022-09-16T23:10:02Z</dcterms:created>
  <dcterms:modified xsi:type="dcterms:W3CDTF">2023-09-29T18:43:43Z</dcterms:modified>
</cp:coreProperties>
</file>